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Override6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FDAB34F-F93A-4913-A181-9A66AB3C6C86}" type="datetimeFigureOut">
              <a:rPr lang="en-US" smtClean="0"/>
              <a:pPr/>
              <a:t>1/25/2009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135A23F-F36E-41CB-B063-2EC572184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CA" sz="12000" dirty="0" smtClean="0">
                <a:solidFill>
                  <a:schemeClr val="bg1"/>
                </a:solidFill>
                <a:latin typeface="Chiller" pitchFamily="82" charset="0"/>
              </a:rPr>
              <a:t>The </a:t>
            </a:r>
            <a:r>
              <a:rPr lang="fr-CA" sz="12000" dirty="0" err="1" smtClean="0">
                <a:solidFill>
                  <a:schemeClr val="bg1"/>
                </a:solidFill>
                <a:latin typeface="Chiller" pitchFamily="82" charset="0"/>
              </a:rPr>
              <a:t>Raven</a:t>
            </a:r>
            <a:endParaRPr lang="fr-CA" sz="12000" dirty="0" smtClean="0">
              <a:solidFill>
                <a:schemeClr val="bg1"/>
              </a:solidFill>
              <a:latin typeface="Chiller" pitchFamily="82" charset="0"/>
            </a:endParaRPr>
          </a:p>
          <a:p>
            <a:pPr algn="ctr"/>
            <a:r>
              <a:rPr lang="fr-CA" sz="3600" dirty="0" err="1" smtClean="0">
                <a:solidFill>
                  <a:schemeClr val="bg1"/>
                </a:solidFill>
                <a:latin typeface="Chiller" pitchFamily="82" charset="0"/>
              </a:rPr>
              <a:t>Written</a:t>
            </a:r>
            <a:r>
              <a:rPr lang="fr-CA" sz="3600" dirty="0" smtClean="0">
                <a:solidFill>
                  <a:schemeClr val="bg1"/>
                </a:solidFill>
                <a:latin typeface="Chiller" pitchFamily="82" charset="0"/>
              </a:rPr>
              <a:t> by</a:t>
            </a:r>
          </a:p>
          <a:p>
            <a:pPr algn="ctr"/>
            <a:r>
              <a:rPr lang="fr-CA" sz="7200" dirty="0" smtClean="0">
                <a:solidFill>
                  <a:schemeClr val="bg1"/>
                </a:solidFill>
                <a:latin typeface="Chiller" pitchFamily="82" charset="0"/>
              </a:rPr>
              <a:t>Edgar Allan Poe</a:t>
            </a:r>
          </a:p>
          <a:p>
            <a:pPr algn="ctr"/>
            <a:r>
              <a:rPr lang="fr-CA" sz="3600" dirty="0" err="1" smtClean="0">
                <a:solidFill>
                  <a:schemeClr val="bg1"/>
                </a:solidFill>
                <a:latin typeface="Chiller" pitchFamily="82" charset="0"/>
              </a:rPr>
              <a:t>Illustrated</a:t>
            </a:r>
            <a:r>
              <a:rPr lang="fr-CA" sz="3600" dirty="0" smtClean="0">
                <a:solidFill>
                  <a:schemeClr val="bg1"/>
                </a:solidFill>
                <a:latin typeface="Chiller" pitchFamily="82" charset="0"/>
              </a:rPr>
              <a:t> by</a:t>
            </a:r>
            <a:endParaRPr lang="en-US" sz="3600" dirty="0">
              <a:solidFill>
                <a:schemeClr val="bg1"/>
              </a:solidFill>
              <a:latin typeface="Chiller" pitchFamily="82" charset="0"/>
            </a:endParaRPr>
          </a:p>
          <a:p>
            <a:pPr algn="ctr"/>
            <a:r>
              <a:rPr lang="fr-CA" sz="7200" dirty="0" smtClean="0">
                <a:solidFill>
                  <a:schemeClr val="bg1"/>
                </a:solidFill>
                <a:latin typeface="Chiller" pitchFamily="82" charset="0"/>
              </a:rPr>
              <a:t>Gustave Doré</a:t>
            </a:r>
          </a:p>
          <a:p>
            <a:pPr algn="ctr"/>
            <a:r>
              <a:rPr lang="fr-CA" sz="3600" dirty="0" err="1">
                <a:solidFill>
                  <a:schemeClr val="bg1"/>
                </a:solidFill>
                <a:latin typeface="Chiller" pitchFamily="82" charset="0"/>
              </a:rPr>
              <a:t>Narrated</a:t>
            </a:r>
            <a:r>
              <a:rPr lang="fr-CA" sz="3600" dirty="0">
                <a:solidFill>
                  <a:schemeClr val="bg1"/>
                </a:solidFill>
                <a:latin typeface="Chiller" pitchFamily="82" charset="0"/>
              </a:rPr>
              <a:t> by</a:t>
            </a:r>
          </a:p>
          <a:p>
            <a:pPr algn="ctr"/>
            <a:r>
              <a:rPr lang="fr-CA" sz="7200" dirty="0" smtClean="0">
                <a:solidFill>
                  <a:schemeClr val="bg1"/>
                </a:solidFill>
                <a:latin typeface="Chiller" pitchFamily="82" charset="0"/>
              </a:rPr>
              <a:t>Basil </a:t>
            </a:r>
            <a:r>
              <a:rPr lang="fr-CA" sz="7200" dirty="0" err="1" smtClean="0">
                <a:solidFill>
                  <a:schemeClr val="bg1"/>
                </a:solidFill>
                <a:latin typeface="Chiller" pitchFamily="82" charset="0"/>
              </a:rPr>
              <a:t>Rathbone</a:t>
            </a:r>
            <a:endParaRPr lang="fr-CA" sz="7200" dirty="0" smtClean="0">
              <a:solidFill>
                <a:schemeClr val="bg1"/>
              </a:solidFill>
              <a:latin typeface="Chiller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4648200" cy="6892159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334000" y="1066800"/>
            <a:ext cx="3352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Open here I flung the shutter, when, with many a flirt and flutter,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29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4953000" cy="6879167"/>
          </a:xfrm>
          <a:prstGeom prst="rect">
            <a:avLst/>
          </a:prstGeom>
          <a:noFill/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257800" y="762000"/>
            <a:ext cx="3505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In there stepped a stately raven, of the saintly days of yore.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Not the least obeisance made he; not a minute stopped or stayed he;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But with mien of lord or lady, perched above my chamber door;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3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1"/>
            <a:ext cx="4937761" cy="685800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257800" y="914400"/>
            <a:ext cx="3581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Perched upon a bust of Pallas, just above my chamber door</a:t>
            </a:r>
            <a:r>
              <a:rPr lang="en-US" dirty="0" smtClean="0"/>
              <a:t>;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Perched, and sat, and nothing more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99850" cy="685800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5029200" y="457200"/>
            <a:ext cx="35814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Then this ebony bird beguiling my sad fancy into smiling,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By the grave and stern decorum of the countenance it wore,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“Though thy crest be shorn and shaven, thou,” I said, “art sure no craven,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Ghastly, grim, and ancient raven, wandering from the nightly shore.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Tell me what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thy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lordly name is on the Night’s Plutonian shore.”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Quoth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the raven, “Nevermore.”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82123" cy="6858000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105400" y="381000"/>
            <a:ext cx="37338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Much I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marvelled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this ungainly fowl to hear discourse so plainly,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Though its answer little meaning, little relevancy bore;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For we cannot help agreeing that no living human being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Ever yet was blessed with seeing bird above his chamber door,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Bird or beast upon the sculptured bust above his chamber door,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With such name as “Nevermore.”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/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/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37761" cy="6858001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5029200" y="228600"/>
            <a:ext cx="4114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But the raven, sitting lonely on that placid bust, spoke only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That one word, as if his soul in that one word he did outpour.</a:t>
            </a:r>
          </a:p>
          <a:p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Nothing further then he uttered; not a feather then he fluttered;</a:t>
            </a:r>
          </a:p>
          <a:p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Till I scarcely more than muttered, “Other friends have flown before;</a:t>
            </a:r>
          </a:p>
          <a:p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On the morrow he will leave me, as my hopes have flown before.”</a:t>
            </a:r>
          </a:p>
          <a:p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Then the bird said, “Nevermore.”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Startled at the stillness broken by reply so aptly spoken,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“Doubtless,” said I, “what it utters is its only stock and store,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Caught from some unhappy master, whom unmerciful disaster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Followed fast and followed faster, till his songs one burden bore,—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Till the dirges of his hope that melancholy burden bore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Of “Never—nevermore.”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693515" cy="6858000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181600" y="533400"/>
            <a:ext cx="34290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But the raven still beguiling all my fancy into smiling,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Straight I wheeled a cushioned seat in front of bird and bust and door;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Then, upon the velvet sinking, I betook myself to linking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Fancy unto fancy, thinking what this ominous bird of yore,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What this grim, ungainly, ghastly, gaunt and ominous bird of yore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Meant in croaking “Nevermore.”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8200" cy="6808312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5181600" y="609600"/>
            <a:ext cx="35052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Thus I sat engaged in guessing, but no syllable expressing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To the fowl, whose fiery eyes now burned into my bosom’s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core;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This and more I sat divining, with my head at ease reclining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On the cushion’s velvet lining that the lamplight gloated o’er,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But whose velvet violet lining with the lamplight gloating o’er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She shall press, ah, nevermore!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4572000" cy="6846627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876800" y="381000"/>
            <a:ext cx="36576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Then,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methought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the air grew denser, perfumed from an unseen censer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Swung by seraphim whose footfalls tinkled on the tufted floor.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“Wretch,” I cried, “thy God hath lent thee—by these angels he hath sent thee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Respite—respite and nepenthe from thy memories of Lenore!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Quaff, O quaff this kind nepenthe, and forget this lost Lenore!”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Quoth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the raven, “Nevermore!”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95800" cy="6886696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5257800" y="533400"/>
            <a:ext cx="32766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“Prophet!” said I, “thing of evil!—prophet still, if bird or devil!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Whether tempter sent, or whether tempest tossed thee here ashore,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Desolate, yet all undaunted, on this desert land enchanted—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57763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486400" y="457200"/>
            <a:ext cx="31242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Once upon a midnight dreary, while I pondered, weak and weary</a:t>
            </a:r>
            <a:r>
              <a:rPr lang="en-US" dirty="0" smtClean="0"/>
              <a:t>,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Over many a quaint and curious volume of forgotten lore</a:t>
            </a:r>
            <a:r>
              <a:rPr lang="en-US" dirty="0" smtClean="0"/>
              <a:t>,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While I nodded, nearly napping, suddenly there came a tapping</a:t>
            </a:r>
            <a:r>
              <a:rPr lang="en-US" dirty="0" smtClean="0"/>
              <a:t>,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As of someone gently rapping, rapping at my chamber door</a:t>
            </a:r>
            <a:r>
              <a:rPr lang="en-US" dirty="0" smtClean="0"/>
              <a:t>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“</a:t>
            </a:r>
            <a:r>
              <a:rPr lang="en-US" dirty="0" err="1"/>
              <a:t>’Tis</a:t>
            </a:r>
            <a:r>
              <a:rPr lang="en-US" dirty="0"/>
              <a:t> some visitor,” I muttered, “tapping at my chamber door</a:t>
            </a:r>
            <a:r>
              <a:rPr lang="en-US" dirty="0" smtClean="0"/>
              <a:t>;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Only this, and nothing more.”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4648200" cy="6892159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5105400" y="381000"/>
            <a:ext cx="3352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On this home by horror haunted—tell me truly, I implore: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Is there—is there balm in Gilead?—tell me—tell me I implore!”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Quoth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the raven, “Nevermore.”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4572000" cy="6812733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5029200" y="533400"/>
            <a:ext cx="3810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“Prophet!” said I, “thing of evil—prophet still, if bird or devil!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By that heaven that bends above us—by that God we both adore—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Tell this soul with sorrow laden, if, within the distant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Aidenn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It shall clasp a sainted maiden, whom the angels name Lenore—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Clasp a rare and radiant maiden, whom the angels name Lenore?”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Quoth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the raven, “Nevermore.”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50475" cy="685800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105400" y="838200"/>
            <a:ext cx="3886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“Be that word our sign of parting, bird or fiend!” I shrieked,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upstarting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—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534027" cy="6858000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5029200" y="381000"/>
            <a:ext cx="35052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“Get thee back into the tempest and the Night’s Plutonian shore!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Leave no black plume as a token of that lie thy soul hath spoken!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Leave my loneliness unbroken! — quit the bust above my door!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Take thy beak from out my heart, and take thy form from off my door!”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Quoth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the raven, “Nevermore.”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08714" cy="6858000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800600" y="457200"/>
            <a:ext cx="38862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And the raven, never flitting, still is sitting, still is sitting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On the pallid bust of Pallas just above my chamber door;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And his eyes have all the seeming of a demon’s that is dreaming;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And the lamplight o’er him streaming throws his shadow on the floor;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And my soul from out that shadow that lies floating on the floor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Shall be lifted—nevermore!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846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029200" y="1066800"/>
            <a:ext cx="3505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Ah, distinctly I remember, it was in the bleak December</a:t>
            </a:r>
            <a:r>
              <a:rPr lang="en-US" dirty="0" smtClean="0"/>
              <a:t>,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And each separate dying ember wrought its ghost upon the floor.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656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105400" y="1295400"/>
            <a:ext cx="3886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Eagerly I wished the morrow; vainly I had sought to </a:t>
            </a:r>
            <a:r>
              <a:rPr lang="en-US" dirty="0" smtClean="0"/>
              <a:t>borrow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From my books surcease of sorrow, sorrow for the lost Lenore...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4794" y="0"/>
            <a:ext cx="46294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876800" y="1219200"/>
            <a:ext cx="381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For the rare and radiant maiden whom the angels name Lenore</a:t>
            </a:r>
            <a:r>
              <a:rPr lang="en-US" dirty="0" smtClean="0"/>
              <a:t>,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Nameless here forevermore.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54282" cy="685800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800600" y="685800"/>
            <a:ext cx="3886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And the silken sad uncertain rustling of each purple </a:t>
            </a:r>
            <a:r>
              <a:rPr lang="en-US" dirty="0" smtClean="0"/>
              <a:t>curtain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Thrilled me—filled me with fantastic terrors never felt before</a:t>
            </a:r>
            <a:r>
              <a:rPr lang="en-US" dirty="0" smtClean="0"/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So that now, to still the beating of my heart, I stood repeating</a:t>
            </a:r>
            <a:r>
              <a:rPr lang="en-US" dirty="0" smtClean="0"/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“</a:t>
            </a:r>
            <a:r>
              <a:rPr lang="en-US" dirty="0" err="1"/>
              <a:t>’Tis</a:t>
            </a:r>
            <a:r>
              <a:rPr lang="en-US" dirty="0"/>
              <a:t> some visitor entreating entrance at my chamber door</a:t>
            </a:r>
            <a:r>
              <a:rPr lang="en-US" dirty="0" smtClean="0"/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Some late visitor entreating entrance at my chamber door</a:t>
            </a:r>
            <a:r>
              <a:rPr lang="en-US" dirty="0" smtClean="0"/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This it is, and nothing more.”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4495800" cy="6817309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105400" y="685800"/>
            <a:ext cx="36576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Presently my soul grew stronger; hesitating then no longer,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“Sir,” said I, “or madam, truly your forgiveness I implore;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But the fact is, I was napping, and so gently you came rapping,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And so faintly you came tapping, tapping at my chamber door,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That I scarce was sure I heard you.” Here I opened wide the door;—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Darkness there, and nothing more.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06665" cy="679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181600" y="685800"/>
            <a:ext cx="3657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Deep into </a:t>
            </a:r>
            <a:r>
              <a:rPr lang="en-US" dirty="0" smtClean="0"/>
              <a:t>that </a:t>
            </a:r>
            <a:r>
              <a:rPr lang="en-US" dirty="0"/>
              <a:t>darkness peering, long I stood there, wondering, fearing</a:t>
            </a:r>
            <a:r>
              <a:rPr lang="en-US" dirty="0" smtClean="0"/>
              <a:t>,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Doubting, dreaming dreams no mortals ever dared to dream before</a:t>
            </a:r>
            <a:r>
              <a:rPr lang="en-US" dirty="0" smtClean="0"/>
              <a:t>;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But the silence was unbroken, and the stillness gave no token</a:t>
            </a:r>
            <a:r>
              <a:rPr lang="en-US" dirty="0" smtClean="0"/>
              <a:t>,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And the only word there spoken was the whispered word, “Lenore</a:t>
            </a:r>
            <a:r>
              <a:rPr lang="en-US" dirty="0" smtClean="0"/>
              <a:t>?”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This I whispered, and an echo murmured back the word, “Lenore</a:t>
            </a:r>
            <a:r>
              <a:rPr lang="en-US" dirty="0" smtClean="0"/>
              <a:t>!”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Merely this, and nothing more.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4625162" cy="6858000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5105400" y="457200"/>
            <a:ext cx="3429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Back into the chamber turning, all my soul within me burning,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Soon again I heard a tapping, something louder than before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</a:t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“Surely,” said I, “surely, that is something at my window lattice.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Let me see, then, what thereat is, and this mystery explore.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Let my heart be still a moment, and this mystery explore.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’Tis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the wind, and nothing more.”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10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2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3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4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5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6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7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8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9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323</Words>
  <Application>Microsoft Office PowerPoint</Application>
  <PresentationFormat>On-screen Show (4:3)</PresentationFormat>
  <Paragraphs>110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Apex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Danny</dc:creator>
  <cp:lastModifiedBy>Danny</cp:lastModifiedBy>
  <cp:revision>19</cp:revision>
  <dcterms:created xsi:type="dcterms:W3CDTF">2009-01-25T14:38:19Z</dcterms:created>
  <dcterms:modified xsi:type="dcterms:W3CDTF">2009-01-25T17:40:20Z</dcterms:modified>
</cp:coreProperties>
</file>